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69" r:id="rId6"/>
    <p:sldId id="268" r:id="rId7"/>
    <p:sldId id="261" r:id="rId8"/>
    <p:sldId id="271" r:id="rId9"/>
    <p:sldId id="273" r:id="rId10"/>
    <p:sldId id="275" r:id="rId11"/>
    <p:sldId id="262" r:id="rId12"/>
    <p:sldId id="266" r:id="rId13"/>
    <p:sldId id="263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5"/>
    <p:restoredTop sz="96296"/>
  </p:normalViewPr>
  <p:slideViewPr>
    <p:cSldViewPr snapToGrid="0" snapToObjects="1">
      <p:cViewPr>
        <p:scale>
          <a:sx n="131" d="100"/>
          <a:sy n="131" d="100"/>
        </p:scale>
        <p:origin x="2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MU Serif Roman" panose="02000603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MU Serif Roman" panose="02000603000000000000" pitchFamily="2" charset="0"/>
              </a:defRPr>
            </a:lvl1pPr>
          </a:lstStyle>
          <a:p>
            <a:fld id="{251B2676-E107-0640-B198-24759F96A20D}" type="datetimeFigureOut">
              <a:rPr lang="en-GB" smtClean="0"/>
              <a:pPr/>
              <a:t>06/01/2019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MU Serif Roman" panose="02000603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MU Serif Roman" panose="02000603000000000000" pitchFamily="2" charset="0"/>
              </a:defRPr>
            </a:lvl1pPr>
          </a:lstStyle>
          <a:p>
            <a:fld id="{F457F641-BBB2-1140-BE6C-55282FEFEC2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55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159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49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02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6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41D0-FE82-8A42-B52F-9DF70E03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E10BE-007A-FA4A-A14F-50CFFB319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9A55-EEE4-5B4C-AF77-3FF43727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E1E61-BA2F-8A43-9973-8DF6BAE30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2F5F7-E153-114A-A707-F4094027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0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4EBD-7711-B44C-B2B2-6337F300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38DBC-69AC-484D-9F9D-B752D265F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45D20-E1D0-F142-BA03-6B7847AD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05C5-182E-6B46-90B5-E5E987BE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E58C9-10CB-E843-A3EA-D7EA1B6D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17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BCFC4-67AE-674F-8432-66BBB144B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8D071-DE64-3B4C-9563-312035D44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5EDC1-D423-FA49-B9F1-22C3822B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C2121-7F3E-0749-97D7-0E55997E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D397-8E1A-C448-B92C-511E1EF4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8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7F6E-D854-1D4C-A60F-FD6D42C6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3DD4B-0BBE-324F-87D2-34D2D85FC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6A14B-3704-D445-9DE2-0CABAD16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4D8E7-248C-C141-ABFD-C3D07833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EAD2-1C78-DB4F-9DA9-FE760AAE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7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0E05-BAA1-E54F-93BB-71D4E931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36D89-2A2B-5B41-BA9E-7670028C3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5E450-42AA-D340-9355-EC09C71C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42F4A-8B4D-3A47-A96C-87460185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4503A-561E-3E40-BD14-992FB1C1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839E-FB06-E04C-94D1-AB38CE54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D274A-9C4D-0B46-B748-3E79BFC66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9A12F-73C5-5E40-98A9-4CB86A4ED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5F01-BCCF-7C45-9CCF-31C42202F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CD219-435F-7E4F-AB01-3ADAE4EE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C03DB-A545-9F44-A359-8AA70026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2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9417-EA99-FC44-AEB9-428D449A2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C250E-4730-F54F-898C-1C44EDA0E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3B283-62DD-5947-AA95-5E2E7300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F59F8-C850-8747-999A-4EE37CFB1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65D6C-F2DF-2F4E-BC8A-E9516011D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192DD-8F15-3C4E-B5CC-E546CD69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00499-0E76-4E49-8FF1-33FCCBEB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4C8F1-BE93-0145-93F4-EE7F43AA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5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5EE7-BC4C-AE4B-AAFD-4D6E9B72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0BEA71-69B5-5046-8628-FB6F9347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6AB3C-8A93-4A40-B010-0E8DE939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40EA5-7AC2-C54F-9A08-B12090EC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1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77235-705E-9C47-994A-C4B3C1D87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234B1-5D78-AE42-9A67-3F3FE907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75D0-D507-0A40-A4F3-6FAE6754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32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B8E4-B6AB-2643-AA92-89C1DC12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2605C-CE5C-4C4C-918D-124EC24F0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68A8B-6A64-644C-977A-33B9A2D4D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E499F-6C98-E64B-B9AC-F4CECF3E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91D0F-A1A1-BB42-941E-E68E14CC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7480E-0F72-7741-A0D7-EEB74830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4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1F36-7DAA-D749-BFB2-EFFE35E43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6BA0B-E449-4F44-BFE7-65D59DFE4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2D3A6-96BA-5444-A16F-90B32D4AF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FAF44-C7EE-DA43-A856-42B8A356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F8D9-9F93-C94F-94AF-755A8CDFDFC6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2CCEB-8991-0E4B-8EB6-C731ABCF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2AAF8-F216-0147-B303-36C83915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D875-DC10-A84B-BC5E-AABFF4F2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0B159-B465-E54F-B7B1-F00D9EE5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A4D49-7DFD-844E-86C7-4CC8AFB98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C89E4-D2BB-B247-9903-B73E68DE9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fld id="{D212F8D9-9F93-C94F-94AF-755A8CDFDFC6}" type="datetimeFigureOut">
              <a:rPr lang="en-US" smtClean="0"/>
              <a:pPr/>
              <a:t>1/6/19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943F-0336-664F-8175-E8E27D517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7BA2D-D9BA-CB49-A735-01DC3AB10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fld id="{F228D875-DC10-A84B-BC5E-AABFF4F23F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4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MU Serif Roman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tsby.ucl.ac.uk/~balaji/ensembles_nipsbdl16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W3gyqzpbKeNRWvtOrYsDbg2UzzVLfw-t74esUQ_12GU/edit#gid=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tsby.ucl.ac.uk/~balaji/ensembles_nipsbdl16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photo, nature&#13;&#10;&#13;&#10;Description automatically generated">
            <a:extLst>
              <a:ext uri="{FF2B5EF4-FFF2-40B4-BE49-F238E27FC236}">
                <a16:creationId xmlns:a16="http://schemas.microsoft.com/office/drawing/2014/main" id="{4831955F-5A47-2048-BFBE-C888298E3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9" t="6077" r="8671" b="8029"/>
          <a:stretch/>
        </p:blipFill>
        <p:spPr>
          <a:xfrm>
            <a:off x="1668965" y="0"/>
            <a:ext cx="88540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DEE0F-429C-C14E-91BA-349E6557C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Material for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7B898-2DEE-5749-81B6-D6D616D4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7</a:t>
            </a:r>
            <a:r>
              <a:rPr lang="en-US" baseline="30000">
                <a:solidFill>
                  <a:srgbClr val="FFFFFF"/>
                </a:solidFill>
              </a:rPr>
              <a:t>th</a:t>
            </a:r>
            <a:r>
              <a:rPr lang="en-US">
                <a:solidFill>
                  <a:srgbClr val="FFFFFF"/>
                </a:solidFill>
              </a:rPr>
              <a:t> January 2019</a:t>
            </a:r>
          </a:p>
          <a:p>
            <a:r>
              <a:rPr lang="en-US">
                <a:solidFill>
                  <a:srgbClr val="FFFFFF"/>
                </a:solidFill>
              </a:rPr>
              <a:t>Special Edition </a:t>
            </a:r>
          </a:p>
        </p:txBody>
      </p:sp>
    </p:spTree>
    <p:extLst>
      <p:ext uri="{BB962C8B-B14F-4D97-AF65-F5344CB8AC3E}">
        <p14:creationId xmlns:p14="http://schemas.microsoft.com/office/powerpoint/2010/main" val="294225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073C97F-4CE2-D248-BA42-41C1A17BF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166" y="477955"/>
            <a:ext cx="10124102" cy="6273149"/>
          </a:xfrm>
        </p:spPr>
      </p:pic>
    </p:spTree>
    <p:extLst>
      <p:ext uri="{BB962C8B-B14F-4D97-AF65-F5344CB8AC3E}">
        <p14:creationId xmlns:p14="http://schemas.microsoft.com/office/powerpoint/2010/main" val="196230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D73C-B31A-7F4C-9C3B-6D3609C5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</a:t>
            </a:r>
            <a:r>
              <a:rPr lang="en-US" dirty="0"/>
              <a:t> Uncertainty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02AF-762D-1243-84E9-DA0A5D8F8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use </a:t>
            </a:r>
            <a:r>
              <a:rPr lang="en-GB" i="1" dirty="0"/>
              <a:t>ensembles</a:t>
            </a:r>
            <a:r>
              <a:rPr lang="en-GB" dirty="0"/>
              <a:t> to estimate the uncertainty of our model. Following the </a:t>
            </a:r>
            <a:r>
              <a:rPr lang="en-GB" dirty="0">
                <a:hlinkClick r:id="rId2"/>
              </a:rPr>
              <a:t>paper</a:t>
            </a:r>
            <a:r>
              <a:rPr lang="en-GB" dirty="0"/>
              <a:t> from Lakshminarayanan et al. (Deep Mind): 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 Gaussian approximation, mean and variance are taken as value and error respectively 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 Overcomes the challenge of assigning larger uncertainty for unseen data 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 Easy to implement (as opposed to creating a Bayesian neural network) </a:t>
            </a:r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19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9649-B8E4-C448-8165-EBA750CA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936"/>
            <a:ext cx="10515600" cy="1325563"/>
          </a:xfrm>
        </p:spPr>
        <p:txBody>
          <a:bodyPr/>
          <a:lstStyle/>
          <a:p>
            <a:r>
              <a:rPr lang="en-GB" dirty="0"/>
              <a:t>7.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8EFFB-C1BF-2845-B5EB-A01334824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9499"/>
            <a:ext cx="10515600" cy="11071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will now be working with Dan and Barney once a week (on Wednesdays at 11am)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F2EECC-51CE-F84C-B6F9-DFA22B74E476}"/>
              </a:ext>
            </a:extLst>
          </p:cNvPr>
          <p:cNvSpPr txBox="1">
            <a:spLocks/>
          </p:cNvSpPr>
          <p:nvPr/>
        </p:nvSpPr>
        <p:spPr>
          <a:xfrm>
            <a:off x="838200" y="4546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CMU Serif Roman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6.</a:t>
            </a:r>
            <a:r>
              <a:rPr lang="en-US" dirty="0"/>
              <a:t> Improving efficiency 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77B3F2-6464-444E-8F46-A33D537F2A71}"/>
              </a:ext>
            </a:extLst>
          </p:cNvPr>
          <p:cNvSpPr txBox="1">
            <a:spLocks/>
          </p:cNvSpPr>
          <p:nvPr/>
        </p:nvSpPr>
        <p:spPr>
          <a:xfrm>
            <a:off x="838200" y="17802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Efficiency was improved by 8000%, it now takes Kenza approx. 2 min to load one mask, Tom 30s and the HEP server 1 minute. </a:t>
            </a:r>
          </a:p>
        </p:txBody>
      </p:sp>
    </p:spTree>
    <p:extLst>
      <p:ext uri="{BB962C8B-B14F-4D97-AF65-F5344CB8AC3E}">
        <p14:creationId xmlns:p14="http://schemas.microsoft.com/office/powerpoint/2010/main" val="114957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D23F-DD47-B048-8BE4-7C2BFA57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Questions for RAL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1E10E-1166-9E4D-889D-4A38877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400" dirty="0"/>
              <a:t>How can we get the 2017 data for SLSTR (currently on remote tape drives)?</a:t>
            </a:r>
          </a:p>
          <a:p>
            <a:pPr algn="just"/>
            <a:r>
              <a:rPr lang="en-GB" sz="2400" dirty="0"/>
              <a:t>What is the difference between ‘</a:t>
            </a:r>
            <a:r>
              <a:rPr lang="en-GB" sz="2400" dirty="0" err="1"/>
              <a:t>confidence_an</a:t>
            </a:r>
            <a:r>
              <a:rPr lang="en-GB" sz="2400" dirty="0"/>
              <a:t>’ and ‘</a:t>
            </a:r>
            <a:r>
              <a:rPr lang="en-GB" sz="2400" dirty="0" err="1"/>
              <a:t>confidence_in</a:t>
            </a:r>
            <a:r>
              <a:rPr lang="en-GB" sz="2400" dirty="0"/>
              <a:t>’? </a:t>
            </a:r>
          </a:p>
          <a:p>
            <a:pPr algn="just"/>
            <a:r>
              <a:rPr lang="en-GB" sz="2400" dirty="0"/>
              <a:t>What do the headers in the ‘confidence’ files mean? </a:t>
            </a:r>
          </a:p>
          <a:p>
            <a:pPr algn="just"/>
            <a:r>
              <a:rPr lang="en-GB" sz="2400" dirty="0"/>
              <a:t>What is the best way to test hyperparameters for the neural network?</a:t>
            </a:r>
          </a:p>
          <a:p>
            <a:pPr algn="just"/>
            <a:r>
              <a:rPr lang="en-GB" sz="2400" dirty="0"/>
              <a:t>What is the best way to generate uncertainty?</a:t>
            </a:r>
          </a:p>
          <a:p>
            <a:pPr algn="just"/>
            <a:r>
              <a:rPr lang="en-GB" sz="2400" dirty="0"/>
              <a:t>We want to use the time difference between the CALIOP/CATS and SLSTR data as a model input, but what do we use as a input on test data?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382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9F9F-5125-E54E-98DF-1243741E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938A-3696-144B-A3AE-5EB846691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Fix large variance caused by surface data</a:t>
            </a:r>
          </a:p>
          <a:p>
            <a:r>
              <a:rPr lang="en-GB" sz="2400" dirty="0"/>
              <a:t>Match and download the rest of the CATS data and CALIOP July 2018</a:t>
            </a:r>
          </a:p>
          <a:p>
            <a:r>
              <a:rPr lang="en-GB" sz="2400" dirty="0"/>
              <a:t>Find a way </a:t>
            </a:r>
          </a:p>
          <a:p>
            <a:r>
              <a:rPr lang="en-GB" sz="2400" dirty="0"/>
              <a:t>Create adversarial data</a:t>
            </a:r>
          </a:p>
          <a:p>
            <a:r>
              <a:rPr lang="en-GB" sz="2400" dirty="0"/>
              <a:t>Create ensemble of neural networks </a:t>
            </a:r>
          </a:p>
          <a:p>
            <a:r>
              <a:rPr lang="en-GB" sz="2400" dirty="0"/>
              <a:t>Train networks using different proper scoring functions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65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1C1D-662D-B747-BB38-3A05E734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44962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6BC1-5DD8-CF46-A097-BE94E037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921565"/>
            <a:ext cx="3902832" cy="455874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Housekeeping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Example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Accuracy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Uncertainty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Improving efficiency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Collaboration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 for RAL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directions</a:t>
            </a:r>
            <a:endParaRPr lang="en-US" sz="1800" dirty="0"/>
          </a:p>
        </p:txBody>
      </p:sp>
      <p:pic>
        <p:nvPicPr>
          <p:cNvPr id="5" name="Picture 4" descr="A picture containing outdoor, snow, nature&#10;&#10;Description automatically generated">
            <a:extLst>
              <a:ext uri="{FF2B5EF4-FFF2-40B4-BE49-F238E27FC236}">
                <a16:creationId xmlns:a16="http://schemas.microsoft.com/office/drawing/2014/main" id="{9E679680-8BBE-5A46-A439-8B75BACE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9" r="275" b="-2"/>
          <a:stretch/>
        </p:blipFill>
        <p:spPr>
          <a:xfrm>
            <a:off x="4943127" y="10"/>
            <a:ext cx="743447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253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7643-1BE7-D44B-8978-8C80CF31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Housekeeping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731C-D8B4-F84F-AEFD-570728AC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We’re are in the process of </a:t>
            </a:r>
            <a:r>
              <a:rPr lang="en-GB" dirty="0"/>
              <a:t>standardising our code to PEP8 and commenting it for tomorrows visit.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are free next term: </a:t>
            </a:r>
          </a:p>
          <a:p>
            <a:pPr>
              <a:buFontTx/>
              <a:buChar char="-"/>
            </a:pPr>
            <a:r>
              <a:rPr lang="en-GB" dirty="0"/>
              <a:t>Monday morning</a:t>
            </a:r>
          </a:p>
          <a:p>
            <a:pPr>
              <a:buFontTx/>
              <a:buChar char="-"/>
            </a:pPr>
            <a:r>
              <a:rPr lang="en-GB" dirty="0"/>
              <a:t>Tuesday between 2 and 5pm </a:t>
            </a:r>
          </a:p>
          <a:p>
            <a:pPr>
              <a:buFontTx/>
              <a:buChar char="-"/>
            </a:pPr>
            <a:r>
              <a:rPr lang="en-GB" dirty="0"/>
              <a:t>Wednesday (all day except 11 to 12 pm)</a:t>
            </a:r>
          </a:p>
          <a:p>
            <a:pPr>
              <a:buFontTx/>
              <a:buChar char="-"/>
            </a:pPr>
            <a:r>
              <a:rPr lang="en-GB" dirty="0"/>
              <a:t>Thursday after 2pm </a:t>
            </a:r>
          </a:p>
          <a:p>
            <a:pPr>
              <a:buFontTx/>
              <a:buChar char="-"/>
            </a:pPr>
            <a:r>
              <a:rPr lang="en-GB" dirty="0"/>
              <a:t>Friday morning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NN model and datasets can now be saved and loaded.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9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21116-0F15-0642-B7C8-0FAE85C8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0" y="1521121"/>
            <a:ext cx="5852172" cy="4370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FBF47D-C8BB-4E9F-8A37-8E337EFD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Example plots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C83749-F3D5-46F9-849B-E948AB15F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9980" t="12265" r="24741" b="11266"/>
          <a:stretch/>
        </p:blipFill>
        <p:spPr>
          <a:xfrm>
            <a:off x="1692234" y="2048779"/>
            <a:ext cx="4025735" cy="33604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C8050-1EE9-4BD1-8521-C3E5B751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06" y="1521121"/>
            <a:ext cx="5852172" cy="4370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8B1A9E-9767-4F5E-807D-B533345179D7}"/>
              </a:ext>
            </a:extLst>
          </p:cNvPr>
          <p:cNvSpPr txBox="1"/>
          <p:nvPr/>
        </p:nvSpPr>
        <p:spPr>
          <a:xfrm>
            <a:off x="1407160" y="5767302"/>
            <a:ext cx="919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Left: Generated mask</a:t>
            </a:r>
          </a:p>
          <a:p>
            <a:r>
              <a:rPr lang="en-GB" dirty="0"/>
              <a:t>Right: S1_an channel data</a:t>
            </a:r>
          </a:p>
        </p:txBody>
      </p:sp>
    </p:spTree>
    <p:extLst>
      <p:ext uri="{BB962C8B-B14F-4D97-AF65-F5344CB8AC3E}">
        <p14:creationId xmlns:p14="http://schemas.microsoft.com/office/powerpoint/2010/main" val="262319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80368-4A47-EA4B-998B-EF070CA29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02"/>
          <a:stretch/>
        </p:blipFill>
        <p:spPr>
          <a:xfrm>
            <a:off x="369251" y="109282"/>
            <a:ext cx="2767688" cy="21894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AC47BE-443D-7242-AD09-D1EEC4806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18"/>
          <a:stretch/>
        </p:blipFill>
        <p:spPr>
          <a:xfrm>
            <a:off x="6180361" y="140861"/>
            <a:ext cx="2772224" cy="2157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B17296-145C-344D-8A24-8FB3BF039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57"/>
          <a:stretch/>
        </p:blipFill>
        <p:spPr>
          <a:xfrm>
            <a:off x="6207024" y="2277528"/>
            <a:ext cx="2756833" cy="2222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07A30-5A33-8E4E-A3A9-69F36BC0AD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49"/>
          <a:stretch/>
        </p:blipFill>
        <p:spPr>
          <a:xfrm>
            <a:off x="301558" y="2298700"/>
            <a:ext cx="2879387" cy="2241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58CF7B-C7D4-924B-9E1F-7097B61F6B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73"/>
          <a:stretch/>
        </p:blipFill>
        <p:spPr>
          <a:xfrm>
            <a:off x="301559" y="4467109"/>
            <a:ext cx="2770756" cy="2193579"/>
          </a:xfrm>
          <a:prstGeom prst="rect">
            <a:avLst/>
          </a:prstGeom>
        </p:spPr>
      </p:pic>
      <p:pic>
        <p:nvPicPr>
          <p:cNvPr id="21" name="Picture 20" descr="A picture containing photo&#13;&#10;&#13;&#10;Description automatically generated">
            <a:extLst>
              <a:ext uri="{FF2B5EF4-FFF2-40B4-BE49-F238E27FC236}">
                <a16:creationId xmlns:a16="http://schemas.microsoft.com/office/drawing/2014/main" id="{34C44EE8-C93C-284E-867F-A891B4BDE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9" y="2291252"/>
            <a:ext cx="2817005" cy="2200472"/>
          </a:xfrm>
          <a:prstGeom prst="rect">
            <a:avLst/>
          </a:prstGeom>
        </p:spPr>
      </p:pic>
      <p:pic>
        <p:nvPicPr>
          <p:cNvPr id="23" name="Picture 22" descr="A picture containing photo, showing&#13;&#10;&#13;&#10;Description automatically generated">
            <a:extLst>
              <a:ext uri="{FF2B5EF4-FFF2-40B4-BE49-F238E27FC236}">
                <a16:creationId xmlns:a16="http://schemas.microsoft.com/office/drawing/2014/main" id="{ADFC8C75-D42B-9143-8C88-A8276820C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587" y="4479927"/>
            <a:ext cx="2796848" cy="2167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09D36B-7290-004A-8522-C6AD9A5884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770"/>
          <a:stretch/>
        </p:blipFill>
        <p:spPr>
          <a:xfrm>
            <a:off x="9065428" y="4426374"/>
            <a:ext cx="2756360" cy="2234314"/>
          </a:xfrm>
          <a:prstGeom prst="rect">
            <a:avLst/>
          </a:prstGeom>
        </p:spPr>
      </p:pic>
      <p:pic>
        <p:nvPicPr>
          <p:cNvPr id="26" name="Picture 25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C25C7D75-5A55-9342-8868-E2E2DC6E8C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0317" y="2298700"/>
            <a:ext cx="2756833" cy="2173270"/>
          </a:xfrm>
          <a:prstGeom prst="rect">
            <a:avLst/>
          </a:prstGeom>
        </p:spPr>
      </p:pic>
      <p:pic>
        <p:nvPicPr>
          <p:cNvPr id="19" name="Picture 18" descr="A picture containing nature&#13;&#10;&#13;&#10;Description automatically generated">
            <a:extLst>
              <a:ext uri="{FF2B5EF4-FFF2-40B4-BE49-F238E27FC236}">
                <a16:creationId xmlns:a16="http://schemas.microsoft.com/office/drawing/2014/main" id="{7420449C-3691-B245-980E-6DFC860221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15" t="1934" r="7769"/>
          <a:stretch/>
        </p:blipFill>
        <p:spPr>
          <a:xfrm>
            <a:off x="6207024" y="4426373"/>
            <a:ext cx="2718898" cy="22619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04A003-9473-2243-B846-855775C061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1635" y="183709"/>
            <a:ext cx="2704103" cy="20938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8898C1-1DF0-EB40-A0C3-7F52EB52A0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8585" y="149701"/>
            <a:ext cx="2756833" cy="216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8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3B50-0420-6745-8A9D-299A057D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</a:t>
            </a:r>
            <a:r>
              <a:rPr lang="en-US" dirty="0"/>
              <a:t>New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063D3-87DA-254F-B5E3-5FEF85A8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sz="2600" dirty="0"/>
              <a:t>Improved CALIOP 2018 data with surface data, the model now take 14 parameters (excluding the truth data and time difference)</a:t>
            </a:r>
          </a:p>
          <a:p>
            <a:r>
              <a:rPr lang="en-GB" sz="2600" dirty="0"/>
              <a:t>Some matched CATS 2017 data</a:t>
            </a:r>
          </a:p>
          <a:p>
            <a:r>
              <a:rPr lang="en-GB" sz="2600" dirty="0">
                <a:hlinkClick r:id="rId2"/>
              </a:rPr>
              <a:t>https://docs.google.com/spreadsheets/d/1W3gyqzpbKeNRWvtOrYsDbg2UzzVLfw-t74esUQ_12GU/edit - gid=0</a:t>
            </a:r>
            <a:endParaRPr lang="en-GB" sz="2600" dirty="0"/>
          </a:p>
          <a:p>
            <a:pPr lvl="1"/>
            <a:r>
              <a:rPr lang="en-GB" dirty="0"/>
              <a:t>Data for &gt; 2.2 million pixels from Jan18 to Aug18 for CALIOP matches</a:t>
            </a:r>
          </a:p>
          <a:p>
            <a:pPr lvl="1"/>
            <a:r>
              <a:rPr lang="en-GB" dirty="0"/>
              <a:t>Data for ~ 42,000 pixels for CATS matches from Aug17</a:t>
            </a:r>
          </a:p>
          <a:p>
            <a:pPr lvl="2"/>
            <a:r>
              <a:rPr lang="en-GB" dirty="0"/>
              <a:t>Unable to gather more SLSTR data from 2017</a:t>
            </a:r>
          </a:p>
          <a:p>
            <a:pPr lvl="1"/>
            <a:r>
              <a:rPr lang="en-GB" dirty="0"/>
              <a:t>See error on Jul18</a:t>
            </a:r>
          </a:p>
          <a:p>
            <a:r>
              <a:rPr lang="en-GB" sz="2600" dirty="0"/>
              <a:t>We observe less than half of the CALIOP/Bayesian masks agree (compared to 80%-90% in Heidinger et al. paper for AVHRR data)</a:t>
            </a:r>
          </a:p>
          <a:p>
            <a:r>
              <a:rPr lang="en-GB" sz="2600" dirty="0"/>
              <a:t>Kenza tried downloading some images to look at the model using CATS data but the Bayesian masks for May 2017 are not working. </a:t>
            </a:r>
          </a:p>
          <a:p>
            <a:r>
              <a:rPr lang="en-GB" sz="2600" i="1" dirty="0"/>
              <a:t>Adversarial data </a:t>
            </a:r>
            <a:r>
              <a:rPr lang="en-GB" sz="2600" dirty="0"/>
              <a:t>(pending)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10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EF33-ED2A-E140-99D3-518A10A7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Accuracy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BA69-379C-824F-99F3-3D8614883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Hyperparameters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We have found that layers with the same number units (32) work best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Number of layers above 5 make little difference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Dropout of 0.8 gives the best accuracy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in-built ADAM minimiser also works best (this one is also used at DeepMind)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GB" dirty="0"/>
          </a:p>
          <a:p>
            <a:r>
              <a:rPr lang="en-GB" dirty="0"/>
              <a:t>Model accuracy testing, testing as a function of times slices, satellite zenith angle and surface type (see next slides)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Accuracy mean plummets and variance increases when surface type data is added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Minimise model using proper scoring rules as discussed in the the </a:t>
            </a:r>
            <a:r>
              <a:rPr lang="en-GB" dirty="0">
                <a:hlinkClick r:id="rId2"/>
              </a:rPr>
              <a:t>paper</a:t>
            </a:r>
            <a:r>
              <a:rPr lang="en-GB" dirty="0"/>
              <a:t> from Lakshminarayanan et al. (Deep Mind) (pending)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=&gt; Highlights the need to generate an uncertainty on for the model results (see Section 5) </a:t>
            </a:r>
          </a:p>
        </p:txBody>
      </p:sp>
    </p:spTree>
    <p:extLst>
      <p:ext uri="{BB962C8B-B14F-4D97-AF65-F5344CB8AC3E}">
        <p14:creationId xmlns:p14="http://schemas.microsoft.com/office/powerpoint/2010/main" val="318907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879974C-3030-0D4C-98EE-D590F2FFB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1"/>
          <a:stretch/>
        </p:blipFill>
        <p:spPr>
          <a:xfrm>
            <a:off x="6898193" y="1011972"/>
            <a:ext cx="4687611" cy="3861100"/>
          </a:xfrm>
          <a:prstGeom prst="rect">
            <a:avLst/>
          </a:prstGeom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8015593-4F18-6B49-B27E-D93E64CCD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6"/>
          <a:stretch/>
        </p:blipFill>
        <p:spPr>
          <a:xfrm>
            <a:off x="6345341" y="1353572"/>
            <a:ext cx="5287477" cy="3622879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A9288749-B4F1-FD4B-BAA8-18FA06FF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2" y="831914"/>
            <a:ext cx="6248469" cy="409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3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EB02FCF-CBD8-BA4A-8B7A-AF582126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6" y="1437114"/>
            <a:ext cx="5323071" cy="3983772"/>
          </a:xfrm>
          <a:prstGeom prst="rect">
            <a:avLst/>
          </a:prstGeom>
        </p:spPr>
      </p:pic>
      <p:pic>
        <p:nvPicPr>
          <p:cNvPr id="6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83F125-928D-A34B-8C50-D21FB7CB3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245"/>
          <a:stretch/>
        </p:blipFill>
        <p:spPr>
          <a:xfrm>
            <a:off x="326797" y="1809371"/>
            <a:ext cx="5093710" cy="3611515"/>
          </a:xfr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A34B3CB-5733-8C4E-94EC-C3DDBA69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32" y="1437114"/>
            <a:ext cx="5323071" cy="398377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B63FB3A-9E7F-A04E-A252-D53FF9C1312A}"/>
              </a:ext>
            </a:extLst>
          </p:cNvPr>
          <p:cNvSpPr/>
          <p:nvPr/>
        </p:nvSpPr>
        <p:spPr>
          <a:xfrm>
            <a:off x="5451519" y="3317249"/>
            <a:ext cx="1124331" cy="658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931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641</Words>
  <Application>Microsoft Macintosh PowerPoint</Application>
  <PresentationFormat>Widescreen</PresentationFormat>
  <Paragraphs>79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CMU Serif Roman</vt:lpstr>
      <vt:lpstr>Courier New</vt:lpstr>
      <vt:lpstr>Wingdings</vt:lpstr>
      <vt:lpstr>Office Theme</vt:lpstr>
      <vt:lpstr>Material for Meeting</vt:lpstr>
      <vt:lpstr>Summary </vt:lpstr>
      <vt:lpstr>1. Housekeeping </vt:lpstr>
      <vt:lpstr>2. Example plots</vt:lpstr>
      <vt:lpstr>PowerPoint Presentation</vt:lpstr>
      <vt:lpstr>3. New data</vt:lpstr>
      <vt:lpstr>4. Accuracy</vt:lpstr>
      <vt:lpstr>PowerPoint Presentation</vt:lpstr>
      <vt:lpstr>PowerPoint Presentation</vt:lpstr>
      <vt:lpstr>PowerPoint Presentation</vt:lpstr>
      <vt:lpstr>5. Uncertainty </vt:lpstr>
      <vt:lpstr>7. Collaboration</vt:lpstr>
      <vt:lpstr>8. Questions for RAL</vt:lpstr>
      <vt:lpstr>9.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for Meeting</dc:title>
  <dc:creator>Tazi, Kenza</dc:creator>
  <cp:lastModifiedBy>Tazi, Kenza</cp:lastModifiedBy>
  <cp:revision>10</cp:revision>
  <dcterms:created xsi:type="dcterms:W3CDTF">2019-01-07T01:56:31Z</dcterms:created>
  <dcterms:modified xsi:type="dcterms:W3CDTF">2019-01-07T04:15:11Z</dcterms:modified>
</cp:coreProperties>
</file>